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2"/>
  </p:sldMasterIdLst>
  <p:notesMasterIdLst>
    <p:notesMasterId r:id="rId13"/>
  </p:notes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9A0E-AF2D-4AD3-98B4-8DA95C0E08D8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988BE-4CDB-4584-A88A-38BE930778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6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6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en-US" noProof="0" smtClean="0"/>
          </a:p>
        </p:txBody>
      </p:sp>
      <p:sp>
        <p:nvSpPr>
          <p:cNvPr id="446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en-US" noProof="0" smtClean="0"/>
          </a:p>
        </p:txBody>
      </p:sp>
      <p:sp>
        <p:nvSpPr>
          <p:cNvPr id="446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D2344F-BBE7-4EA0-AD08-D6E647EA1D1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7FC4D-0146-47DC-B95E-A936753636D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335685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C345-191C-4ECE-B8F0-848CEC76BC2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558885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BE1A2-9CAC-4D87-A60B-7AF91427762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304127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179A6-C6FC-4A29-A5E2-CAC43F7690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739090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A55E-BDE5-480A-AA49-A7F4565C43A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89445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5057D-EC48-4D60-B88B-F9139484A69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638161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BAEE9-A8F2-4D08-B03A-AFC89A308EE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274802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A6244-96A0-4BDB-B399-25392A33E09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205422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78E13-C0AA-4433-AA91-BCB8715C200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425223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9E1E9-1CA0-42CC-B438-2441EB3615D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585802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5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445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DE7FF7-C7CB-46E1-AE66-30C7F37F40F2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445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>
    <p:newsflash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r>
              <a:rPr lang="it-IT" sz="2800" dirty="0" smtClean="0"/>
              <a:t>Relatore: L. </a:t>
            </a:r>
            <a:r>
              <a:rPr lang="it-IT" sz="2800" dirty="0" err="1" smtClean="0"/>
              <a:t>Petrucci</a:t>
            </a:r>
            <a:r>
              <a:rPr lang="it-IT" sz="2800" dirty="0" smtClean="0"/>
              <a:t> Ciaschini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D2344F-BBE7-4EA0-AD08-D6E647EA1D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invece il trattamento economico derivante dalla temporizzazione  fosse inferiore  a quello derivante dal riconoscimento dei servizi  la carriera progredirebbe sulla base dell’anzianità derivante dal riconoscimento dei servizi., con il recupero dell’anzianità riconosciuta ai soli fini economici alle anzianità previste dall’art. 4 comma 3 del D.P.R. 399/1988.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dirty="0" smtClean="0"/>
              <a:t>Docente di scuola elementare transitato nel ruolo delle scuole medie dal  01-09-2009.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Ala data del 31.08.2009 era inquadrata quale insegnante di scuola elementare nella posizione stipendiale di anni 15 con uno stipendio annuo lordo di  €. 23.332,06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Conferma in ruolo dal 01-09-2010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Servizio non di ruolo e ruolo inferiore prestato sino alla data del 31-08-2009 Anni 16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600" dirty="0" smtClean="0"/>
              <a:t>Stipendio annuo lordo in godimento </a:t>
            </a:r>
          </a:p>
          <a:p>
            <a:pPr>
              <a:lnSpc>
                <a:spcPct val="80000"/>
              </a:lnSpc>
            </a:pPr>
            <a:r>
              <a:rPr lang="it-IT" sz="2600" dirty="0" smtClean="0"/>
              <a:t>nel ruolo di provenienza		  	  €. 23.332,06  -</a:t>
            </a:r>
          </a:p>
          <a:p>
            <a:pPr>
              <a:lnSpc>
                <a:spcPct val="80000"/>
              </a:lnSpc>
            </a:pPr>
            <a:r>
              <a:rPr lang="it-IT" sz="2600" dirty="0" smtClean="0"/>
              <a:t>Stipendio iniziale ruolo di provenienza    €. 19.324,27 =</a:t>
            </a:r>
          </a:p>
          <a:p>
            <a:pPr>
              <a:lnSpc>
                <a:spcPct val="80000"/>
              </a:lnSpc>
            </a:pPr>
            <a:r>
              <a:rPr lang="it-IT" sz="2600" dirty="0" smtClean="0"/>
              <a:t>Valore economico maturato nel ruolo </a:t>
            </a:r>
          </a:p>
          <a:p>
            <a:pPr>
              <a:lnSpc>
                <a:spcPct val="80000"/>
              </a:lnSpc>
            </a:pPr>
            <a:r>
              <a:rPr lang="it-IT" sz="2600" dirty="0" smtClean="0"/>
              <a:t>di provenienza				   €.  4.007,79+</a:t>
            </a:r>
          </a:p>
          <a:p>
            <a:pPr>
              <a:lnSpc>
                <a:spcPct val="80000"/>
              </a:lnSpc>
            </a:pPr>
            <a:r>
              <a:rPr lang="it-IT" sz="2600" dirty="0" smtClean="0"/>
              <a:t>Stipendio iniziale del ruolo attuale	   € 20.973,22= </a:t>
            </a:r>
            <a:r>
              <a:rPr lang="it-IT" sz="2600" b="1" dirty="0" smtClean="0"/>
              <a:t>Trattamento economico complessivo </a:t>
            </a:r>
          </a:p>
          <a:p>
            <a:pPr>
              <a:lnSpc>
                <a:spcPct val="80000"/>
              </a:lnSpc>
            </a:pPr>
            <a:r>
              <a:rPr lang="it-IT" sz="2600" b="1" dirty="0" smtClean="0"/>
              <a:t>spettante nel ruolo attuale	              €. 24.981,01 -</a:t>
            </a:r>
            <a:r>
              <a:rPr lang="it-IT" sz="2600" dirty="0" smtClean="0"/>
              <a:t>Stipendio corrispondente alla posizione </a:t>
            </a:r>
          </a:p>
          <a:p>
            <a:pPr>
              <a:lnSpc>
                <a:spcPct val="80000"/>
              </a:lnSpc>
            </a:pPr>
            <a:r>
              <a:rPr lang="it-IT" sz="2600" dirty="0" smtClean="0"/>
              <a:t>di inquadramento ruolo attuale – </a:t>
            </a:r>
            <a:r>
              <a:rPr lang="it-IT" sz="2600" b="1" dirty="0" smtClean="0"/>
              <a:t>Anni 9 </a:t>
            </a:r>
            <a:r>
              <a:rPr lang="it-IT" sz="2600" dirty="0" smtClean="0"/>
              <a:t>€. 23.444,75</a:t>
            </a:r>
          </a:p>
          <a:p>
            <a:pPr>
              <a:lnSpc>
                <a:spcPct val="80000"/>
              </a:lnSpc>
            </a:pPr>
            <a:r>
              <a:rPr lang="it-IT" sz="2600" b="1" dirty="0" smtClean="0">
                <a:solidFill>
                  <a:srgbClr val="FF0000"/>
                </a:solidFill>
              </a:rPr>
              <a:t>Differenza da temporizzare		     €. 1.536,26</a:t>
            </a:r>
          </a:p>
          <a:p>
            <a:endParaRPr lang="it-IT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b="1" dirty="0" smtClean="0"/>
              <a:t>TEMPORIZZAZIONE:</a:t>
            </a: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smtClean="0"/>
              <a:t>€. 2.178,54 (1) /2.160 (2) = 1,008 valore economico di 1  giorno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€. 1536,26 (3)  / 1,008 (valore economico di 1 giorno) = Giorni 1524,06 = anni  4 mesi 2 e giorni 24 – conseguentemente dal </a:t>
            </a:r>
            <a:r>
              <a:rPr lang="it-IT" b="1" dirty="0" smtClean="0"/>
              <a:t>01.09.2009</a:t>
            </a:r>
            <a:r>
              <a:rPr lang="it-IT" dirty="0" smtClean="0"/>
              <a:t> spetta l’inquadramento posizione stipendiale di anni 9 stipendio annuo lordo di €. 23.444,75 oltre l’assegno ad </a:t>
            </a:r>
            <a:r>
              <a:rPr lang="it-IT" dirty="0" err="1" smtClean="0"/>
              <a:t>personam</a:t>
            </a:r>
            <a:r>
              <a:rPr lang="it-IT" dirty="0" smtClean="0"/>
              <a:t> di €. 1.536,26 – anzianità complessiva anni  13 mesi 2 e giorni 24.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3000" b="1" dirty="0" smtClean="0"/>
              <a:t>ove :</a:t>
            </a:r>
            <a:endParaRPr lang="it-IT" sz="3000" dirty="0" smtClean="0"/>
          </a:p>
          <a:p>
            <a:pPr>
              <a:lnSpc>
                <a:spcPct val="90000"/>
              </a:lnSpc>
            </a:pPr>
            <a:r>
              <a:rPr lang="it-IT" sz="3000" dirty="0" smtClean="0"/>
              <a:t>(1) €. 2.178,54 = differenza tra lo stipendio corrispondente alla posizione di anni  15 quello corrispondente alla posizione di anni  9 (nuovo ruolo)</a:t>
            </a:r>
          </a:p>
          <a:p>
            <a:pPr>
              <a:lnSpc>
                <a:spcPct val="90000"/>
              </a:lnSpc>
            </a:pPr>
            <a:r>
              <a:rPr lang="it-IT" sz="3000" dirty="0" smtClean="0"/>
              <a:t>(2</a:t>
            </a:r>
            <a:r>
              <a:rPr lang="it-IT" sz="3000" smtClean="0"/>
              <a:t>) 2160 </a:t>
            </a:r>
            <a:r>
              <a:rPr lang="it-IT" sz="3000" dirty="0" smtClean="0"/>
              <a:t>= numero dei giorni necessari per passare dalla posizione stipendiale corrispondente ad AA . 9 quella corrispondente  ad AA. 15 (360 x 6)</a:t>
            </a:r>
          </a:p>
          <a:p>
            <a:pPr>
              <a:lnSpc>
                <a:spcPct val="90000"/>
              </a:lnSpc>
            </a:pPr>
            <a:r>
              <a:rPr lang="it-IT" sz="3000" dirty="0" smtClean="0"/>
              <a:t>(3) €. 1.536,26 = differenza da temporizzare.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dirty="0" smtClean="0"/>
              <a:t>Dal </a:t>
            </a:r>
            <a:r>
              <a:rPr lang="it-IT" b="1" dirty="0" smtClean="0"/>
              <a:t>01/09/2010</a:t>
            </a:r>
            <a:r>
              <a:rPr lang="it-IT" dirty="0" smtClean="0"/>
              <a:t>, data di conferma in ruolo sono riconosciuti anni  16 di cui anni  12, mesi // ai fini giuridici ed economici ed anni 4 e mesi //ai soli fini economici.</a:t>
            </a:r>
          </a:p>
          <a:p>
            <a:pPr>
              <a:lnSpc>
                <a:spcPct val="80000"/>
              </a:lnSpc>
            </a:pPr>
            <a:r>
              <a:rPr lang="it-IT" dirty="0" smtClean="0"/>
              <a:t>Anzianità al </a:t>
            </a:r>
            <a:r>
              <a:rPr lang="it-IT" b="1" dirty="0" smtClean="0"/>
              <a:t>01/09/2010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70232"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endParaRPr lang="it-IT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it-IT" sz="2800" dirty="0" smtClean="0"/>
                        <a:t>Utile ai  fini  giuridici ed      soli fini economici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it-IT" sz="2800" dirty="0" smtClean="0"/>
                        <a:t>Utile ai  soli fini       economici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Anzianità di ruolo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Anni 1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dirty="0" err="1" smtClean="0"/>
                        <a:t>Pre</a:t>
                      </a:r>
                      <a:r>
                        <a:rPr lang="it-IT" sz="3200" dirty="0" smtClean="0"/>
                        <a:t> – ruolo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Anni 12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Anni 4</a:t>
                      </a:r>
                      <a:endParaRPr lang="it-IT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Anzianità totale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Anni 13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Anni 4</a:t>
                      </a:r>
                      <a:endParaRPr lang="it-IT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Per effetto dell’anzianità di cui sopra il docente ha diritto all’attribuzione della posizione stipendiale di anni 9 con uno stipendio annuo lordo di €. 23.444,75.</a:t>
            </a:r>
          </a:p>
          <a:p>
            <a:r>
              <a:rPr lang="it-IT" sz="2800" dirty="0" smtClean="0"/>
              <a:t>Nel caso in esame tenuto conto che il trattamento economico derivante dalla temporizzazione è superiore a quello derivante dal riconoscimento dei servizio il SIDI proseguirà la carriera sulla base dell’anzianità derivante dalla temporizzazione e non recupererà i 4 anni riconosciuti ai soli fini economici al compimento del 18° anno di anzianità utile ai fini giuridici ed economici</a:t>
            </a:r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di temporizzazione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invece il trattamento economico derivante dalla temporizzazione  fosse uguale a quello derivante dal riconoscimento dei servizi si verificherebbe  l’anzianità utile ai fini giuridici ed economici superiore e sulla base di detta anzianità ci sarebbe la successiva progressione della carriera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E1A2-9CAC-4D87-A60B-7AF9142776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 design templat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6D9F89-14D7-4EF9-A4C0-2D950D6CB7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187</TotalTime>
  <Words>443</Words>
  <Application>Microsoft Office PowerPoint</Application>
  <PresentationFormat>Presentazione su schermo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Teamwork design template</vt:lpstr>
      <vt:lpstr>Esempio di temporizzazione</vt:lpstr>
      <vt:lpstr>Esempio di temporizzazione</vt:lpstr>
      <vt:lpstr>Esempio di temporizzazione</vt:lpstr>
      <vt:lpstr>Esempio di temporizzazione</vt:lpstr>
      <vt:lpstr>Esempio di temporizzazione</vt:lpstr>
      <vt:lpstr>Esempio di temporizzazione</vt:lpstr>
      <vt:lpstr>Esempio di temporizzazione</vt:lpstr>
      <vt:lpstr>Esempio di temporizzazione</vt:lpstr>
      <vt:lpstr>Esempio di temporizzazione</vt:lpstr>
      <vt:lpstr>Esempio di temporizzazione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Esempio di temporizzazione</dc:title>
  <dc:creator>Ciaschini</dc:creator>
  <cp:lastModifiedBy>Ciaschini</cp:lastModifiedBy>
  <cp:revision>7</cp:revision>
  <cp:lastPrinted>1601-01-01T00:00:00Z</cp:lastPrinted>
  <dcterms:created xsi:type="dcterms:W3CDTF">2014-11-07T15:28:16Z</dcterms:created>
  <dcterms:modified xsi:type="dcterms:W3CDTF">2015-09-28T14:09:04Z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TC102037961040</vt:lpwstr>
  </property>
</Properties>
</file>